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Lst>
  <p:sldSz cx="9144000" cy="5143500" type="screen16x9"/>
  <p:notesSz cx="6858000" cy="9144000"/>
  <p:embeddedFontLst>
    <p:embeddedFont>
      <p:font typeface="Montserrat" panose="00000500000000000000" pitchFamily="2" charset="0"/>
      <p:regular r:id="rId37"/>
      <p:bold r:id="rId38"/>
      <p:italic r:id="rId39"/>
      <p:boldItalic r:id="rId40"/>
    </p:embeddedFont>
    <p:embeddedFont>
      <p:font typeface="Montserrat ExtraBold" panose="00000900000000000000" pitchFamily="2" charset="0"/>
      <p:bold r:id="rId41"/>
      <p:boldItalic r:id="rId42"/>
    </p:embeddedFont>
    <p:embeddedFont>
      <p:font typeface="Montserrat ExtraLight" panose="00000300000000000000" pitchFamily="2" charset="0"/>
      <p:regular r:id="rId43"/>
      <p:bold r:id="rId44"/>
      <p:italic r:id="rId45"/>
      <p:boldItalic r:id="rId46"/>
    </p:embeddedFont>
    <p:embeddedFont>
      <p:font typeface="Montserrat Medium" panose="000006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763459de0f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763459de0f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763459de0f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763459de0f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87b14e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7687b14e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63459de0f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63459de0f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63459de0f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763459de0f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687b15a5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7687b15a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7687b15a5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7687b15a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7687b15a56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7687b15a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687b15a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687b15a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774592939b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774592939b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64003c9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64003c9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74592939b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74592939b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74592939b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74592939b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774592939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774592939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7687b15a5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7687b15a5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63459de0f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63459de0f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63459de0f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63459de0f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763459de0f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763459de0f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63459de0f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63459de0f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63459de0f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763459de0f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63459de0f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63459de0f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63459de0f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63459de0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63459de0f_1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763459de0f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763459de0f_1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763459de0f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763459de0f_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763459de0f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63459de0f_1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763459de0f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763459de0f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763459de0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763459de0f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763459de0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63459de0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763459de0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63459de0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763459de0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63459de0f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63459de0f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63459de0f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763459de0f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Helmet Detection System using</a:t>
            </a:r>
          </a:p>
        </p:txBody>
      </p:sp>
      <p:sp>
        <p:nvSpPr>
          <p:cNvPr id="159" name="Google Shape;159;p36"/>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a:t>
            </a:r>
            <a:endParaRPr/>
          </a:p>
        </p:txBody>
      </p:sp>
      <p:sp>
        <p:nvSpPr>
          <p:cNvPr id="160" name="Google Shape;160;p36"/>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a:latin typeface="Montserrat ExtraLight"/>
                <a:ea typeface="Montserrat ExtraLight"/>
                <a:cs typeface="Montserrat ExtraLight"/>
                <a:sym typeface="Montserrat ExtraLight"/>
              </a:rPr>
              <a:t>YOLOv5</a:t>
            </a:r>
          </a:p>
        </p:txBody>
      </p:sp>
      <p:cxnSp>
        <p:nvCxnSpPr>
          <p:cNvPr id="161" name="Google Shape;161;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6"/>
          <p:cNvSpPr txBox="1">
            <a:spLocks noGrp="1"/>
          </p:cNvSpPr>
          <p:nvPr>
            <p:ph type="title"/>
          </p:nvPr>
        </p:nvSpPr>
        <p:spPr>
          <a:xfrm>
            <a:off x="691775" y="3419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a:t>
            </a:r>
            <a:endParaRPr/>
          </a:p>
        </p:txBody>
      </p:sp>
      <p:sp>
        <p:nvSpPr>
          <p:cNvPr id="220" name="Google Shape;220;p46"/>
          <p:cNvSpPr txBox="1">
            <a:spLocks noGrp="1"/>
          </p:cNvSpPr>
          <p:nvPr>
            <p:ph type="subTitle" idx="1"/>
          </p:nvPr>
        </p:nvSpPr>
        <p:spPr>
          <a:xfrm>
            <a:off x="527725" y="1224175"/>
            <a:ext cx="6308400" cy="2839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50"/>
              <a:t>6. Data Sources:</a:t>
            </a:r>
            <a:endParaRPr sz="1350"/>
          </a:p>
          <a:p>
            <a:pPr marL="0" lvl="0" indent="0" algn="l" rtl="0">
              <a:lnSpc>
                <a:spcPct val="115000"/>
              </a:lnSpc>
              <a:spcBef>
                <a:spcPts val="1200"/>
              </a:spcBef>
              <a:spcAft>
                <a:spcPts val="0"/>
              </a:spcAft>
              <a:buNone/>
            </a:pPr>
            <a:r>
              <a:rPr lang="en" sz="1350"/>
              <a:t>- Diverse dataset of URLs (phishing and legitimate)</a:t>
            </a:r>
            <a:endParaRPr sz="1350"/>
          </a:p>
          <a:p>
            <a:pPr marL="0" lvl="0" indent="0" algn="l" rtl="0">
              <a:lnSpc>
                <a:spcPct val="115000"/>
              </a:lnSpc>
              <a:spcBef>
                <a:spcPts val="1200"/>
              </a:spcBef>
              <a:spcAft>
                <a:spcPts val="0"/>
              </a:spcAft>
              <a:buNone/>
            </a:pPr>
            <a:r>
              <a:rPr lang="en" sz="1350"/>
              <a:t>7. Hyperparameter Tuning:</a:t>
            </a:r>
            <a:endParaRPr sz="1350"/>
          </a:p>
          <a:p>
            <a:pPr marL="0" lvl="0" indent="0" algn="l" rtl="0">
              <a:lnSpc>
                <a:spcPct val="115000"/>
              </a:lnSpc>
              <a:spcBef>
                <a:spcPts val="1200"/>
              </a:spcBef>
              <a:spcAft>
                <a:spcPts val="0"/>
              </a:spcAft>
              <a:buNone/>
            </a:pPr>
            <a:r>
              <a:rPr lang="en" sz="1350"/>
              <a:t>- BayesSearchCV</a:t>
            </a:r>
            <a:endParaRPr sz="1350"/>
          </a:p>
          <a:p>
            <a:pPr marL="0" lvl="0" indent="0" algn="l" rtl="0">
              <a:lnSpc>
                <a:spcPct val="115000"/>
              </a:lnSpc>
              <a:spcBef>
                <a:spcPts val="1200"/>
              </a:spcBef>
              <a:spcAft>
                <a:spcPts val="0"/>
              </a:spcAft>
              <a:buNone/>
            </a:pPr>
            <a:r>
              <a:rPr lang="en" sz="1350"/>
              <a:t>8. User Testing Environment:</a:t>
            </a:r>
            <a:endParaRPr sz="1350"/>
          </a:p>
          <a:p>
            <a:pPr marL="0" lvl="0" indent="0" algn="l" rtl="0">
              <a:lnSpc>
                <a:spcPct val="115000"/>
              </a:lnSpc>
              <a:spcBef>
                <a:spcPts val="1200"/>
              </a:spcBef>
              <a:spcAft>
                <a:spcPts val="0"/>
              </a:spcAft>
              <a:buNone/>
            </a:pPr>
            <a:r>
              <a:rPr lang="en" sz="1350"/>
              <a:t>- Variety of phishing and legitimate URLs for testing and validation.</a:t>
            </a:r>
            <a:endParaRPr sz="1350"/>
          </a:p>
          <a:p>
            <a:pPr marL="0" lvl="0" indent="0" algn="l" rtl="0">
              <a:spcBef>
                <a:spcPts val="1200"/>
              </a:spcBef>
              <a:spcAft>
                <a:spcPts val="0"/>
              </a:spcAft>
              <a:buNone/>
            </a:pPr>
            <a:endParaRPr sz="13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title"/>
          </p:nvPr>
        </p:nvSpPr>
        <p:spPr>
          <a:xfrm>
            <a:off x="691775" y="3419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6" name="Google Shape;226;p47"/>
          <p:cNvSpPr txBox="1">
            <a:spLocks noGrp="1"/>
          </p:cNvSpPr>
          <p:nvPr>
            <p:ph type="subTitle" idx="1"/>
          </p:nvPr>
        </p:nvSpPr>
        <p:spPr>
          <a:xfrm>
            <a:off x="527725" y="1224175"/>
            <a:ext cx="7607400" cy="3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t>The methodology employed in the development of the Phishing URL Detection Website encompasses a series of systematic steps, integrating advanced machine learning techniques, data preprocessing, model tuning, and intuitive web development. The following sections outline each facet of the methodology:</a:t>
            </a:r>
            <a:endParaRPr sz="1450"/>
          </a:p>
          <a:p>
            <a:pPr marL="0" lvl="0" indent="0" algn="l" rtl="0">
              <a:spcBef>
                <a:spcPts val="0"/>
              </a:spcBef>
              <a:spcAft>
                <a:spcPts val="0"/>
              </a:spcAft>
              <a:buNone/>
            </a:pPr>
            <a:endParaRPr sz="1450"/>
          </a:p>
          <a:p>
            <a:pPr marL="457200" lvl="0" indent="-320675" algn="l" rtl="0">
              <a:spcBef>
                <a:spcPts val="0"/>
              </a:spcBef>
              <a:spcAft>
                <a:spcPts val="0"/>
              </a:spcAft>
              <a:buSzPts val="1450"/>
              <a:buAutoNum type="arabicPeriod"/>
            </a:pPr>
            <a:r>
              <a:rPr lang="en" sz="1450"/>
              <a:t>Data Collection and PreProcessing Phase</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457200" lvl="0" indent="-320675" algn="l" rtl="0">
              <a:spcBef>
                <a:spcPts val="0"/>
              </a:spcBef>
              <a:spcAft>
                <a:spcPts val="0"/>
              </a:spcAft>
              <a:buSzPts val="1450"/>
              <a:buAutoNum type="arabicPeriod"/>
            </a:pPr>
            <a:r>
              <a:rPr lang="en" sz="1450"/>
              <a:t>Random Forest Classifier</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457200" lvl="0" indent="-320675" algn="l" rtl="0">
              <a:spcBef>
                <a:spcPts val="0"/>
              </a:spcBef>
              <a:spcAft>
                <a:spcPts val="0"/>
              </a:spcAft>
              <a:buSzPts val="1450"/>
              <a:buAutoNum type="arabicPeriod"/>
            </a:pPr>
            <a:r>
              <a:rPr lang="en" sz="1450"/>
              <a:t>Web Interface Development using Streamlit</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232" name="Google Shape;232;p48"/>
          <p:cNvSpPr txBox="1">
            <a:spLocks noGrp="1"/>
          </p:cNvSpPr>
          <p:nvPr>
            <p:ph type="subTitle" idx="1"/>
          </p:nvPr>
        </p:nvSpPr>
        <p:spPr>
          <a:xfrm>
            <a:off x="938500" y="1556775"/>
            <a:ext cx="6273000" cy="29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t>  4.  Supplementary Information Integration</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0" lvl="0" indent="0" algn="l" rtl="0">
              <a:spcBef>
                <a:spcPts val="0"/>
              </a:spcBef>
              <a:spcAft>
                <a:spcPts val="0"/>
              </a:spcAft>
              <a:buNone/>
            </a:pPr>
            <a:r>
              <a:rPr lang="en" sz="1450"/>
              <a:t>  5.  User-Selectable Port Scanning</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a:p>
            <a:pPr marL="0" lvl="0" indent="0" algn="l" rtl="0">
              <a:spcBef>
                <a:spcPts val="0"/>
              </a:spcBef>
              <a:spcAft>
                <a:spcPts val="0"/>
              </a:spcAft>
              <a:buNone/>
            </a:pPr>
            <a:r>
              <a:rPr lang="en" sz="1450"/>
              <a:t>  6.  Evaluation and Performance Metrics</a:t>
            </a:r>
            <a:endParaRPr sz="14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6"/>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a:t>
            </a:r>
            <a:endParaRPr/>
          </a:p>
        </p:txBody>
      </p:sp>
      <p:pic>
        <p:nvPicPr>
          <p:cNvPr id="283" name="Google Shape;283;p56"/>
          <p:cNvPicPr preferRelativeResize="0"/>
          <p:nvPr/>
        </p:nvPicPr>
        <p:blipFill>
          <a:blip r:embed="rId3"/>
          <a:srcRect/>
          <a:stretch/>
        </p:blipFill>
        <p:spPr>
          <a:xfrm>
            <a:off x="1512328" y="978900"/>
            <a:ext cx="5677920" cy="403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7"/>
          <p:cNvSpPr txBox="1">
            <a:spLocks noGrp="1"/>
          </p:cNvSpPr>
          <p:nvPr>
            <p:ph type="title"/>
          </p:nvPr>
        </p:nvSpPr>
        <p:spPr>
          <a:xfrm>
            <a:off x="1681500" y="2013450"/>
            <a:ext cx="57810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Implementation</a:t>
            </a:r>
            <a:endParaRPr sz="5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58"/>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process begins with DNS resolution, translating user-entered URLs into IP addresses using DNS servers. This sets the stage for secure connections fortified by SSL/TLS protocols. SSL certificates, validated by Certificate Authorities (CAs), authenticate parties and enable encrypted data exchanges.</a:t>
            </a:r>
            <a:endParaRPr/>
          </a:p>
          <a:p>
            <a:pPr marL="0" lvl="0" indent="0" algn="l" rtl="0">
              <a:spcBef>
                <a:spcPts val="0"/>
              </a:spcBef>
              <a:spcAft>
                <a:spcPts val="0"/>
              </a:spcAft>
              <a:buNone/>
            </a:pPr>
            <a:endParaRPr/>
          </a:p>
          <a:p>
            <a:pPr marL="0" lvl="0" indent="0" algn="l" rtl="0">
              <a:spcBef>
                <a:spcPts val="0"/>
              </a:spcBef>
              <a:spcAft>
                <a:spcPts val="0"/>
              </a:spcAft>
              <a:buNone/>
            </a:pPr>
            <a:r>
              <a:rPr lang="en"/>
              <a:t>Domain ownership insights are facilitated through WHOIS lookup procedures, unveiling ownership details. Concurrently, port scanning evaluates potential vulnerabilities using SYN packets, providing insights into system security.</a:t>
            </a:r>
            <a:endParaRPr/>
          </a:p>
        </p:txBody>
      </p:sp>
      <p:sp>
        <p:nvSpPr>
          <p:cNvPr id="294" name="Google Shape;294;p5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295" name="Google Shape;295;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59"/>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interaction involves feature extraction and text processing, refining content from URLs. Feature generators analyze processed text, extracting insights to aid decision-making.</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 integration involves the </a:t>
            </a:r>
            <a:r>
              <a:rPr lang="en" b="1"/>
              <a:t>RandomForest</a:t>
            </a:r>
            <a:r>
              <a:rPr lang="en"/>
              <a:t> model. With </a:t>
            </a:r>
            <a:r>
              <a:rPr lang="en" b="1"/>
              <a:t>32</a:t>
            </a:r>
            <a:r>
              <a:rPr lang="en"/>
              <a:t> parameters selected from the original </a:t>
            </a:r>
            <a:r>
              <a:rPr lang="en" b="1"/>
              <a:t>36</a:t>
            </a:r>
            <a:r>
              <a:rPr lang="en"/>
              <a:t> parameters, it classifies links based on features from URLs. Its predictive capabilities assess links, categorizing them based on predetermined criteria.</a:t>
            </a:r>
            <a:endParaRPr/>
          </a:p>
        </p:txBody>
      </p:sp>
      <p:sp>
        <p:nvSpPr>
          <p:cNvPr id="301" name="Google Shape;301;p5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02" name="Google Shape;302;p5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60"/>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experiment for this work was performed on the CSV dataset containing a collection of URLs along with their corresponding labels indicating whether each URL is classified as a phishing website or not. The dataset is derived from the research paper titled "Detecting Phishing Websites through Deep Reinforcement Learning" authored by Moitrayee Chatterjee and Akbar Siami Namin.The dataset contains 1 lakhs URLs, out of which 50,000 are legitimate and 50,000 are phishing. The training dataset is discrete and contains deterministic classes. The proposed model can make binary predictions of observations of the test data.</a:t>
            </a:r>
            <a:endParaRPr/>
          </a:p>
        </p:txBody>
      </p:sp>
      <p:sp>
        <p:nvSpPr>
          <p:cNvPr id="308" name="Google Shape;308;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09" name="Google Shape;309;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61"/>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final training of the model to derive the best model - we had a resultant dataset of </a:t>
            </a:r>
            <a:r>
              <a:rPr lang="en" b="1"/>
              <a:t>84,638 rows</a:t>
            </a:r>
            <a:r>
              <a:rPr lang="en"/>
              <a:t> and </a:t>
            </a:r>
            <a:r>
              <a:rPr lang="en" b="1"/>
              <a:t>32 columns</a:t>
            </a:r>
            <a:r>
              <a:rPr lang="en"/>
              <a:t>. And after hyperparameter tuning, the best model turned out to be:</a:t>
            </a:r>
            <a:endParaRPr/>
          </a:p>
          <a:p>
            <a:pPr marL="0" lvl="0" indent="0" algn="l" rtl="0">
              <a:spcBef>
                <a:spcPts val="0"/>
              </a:spcBef>
              <a:spcAft>
                <a:spcPts val="0"/>
              </a:spcAft>
              <a:buNone/>
            </a:pPr>
            <a:endParaRPr/>
          </a:p>
          <a:p>
            <a:pPr marL="0" lvl="0" indent="0" algn="l" rtl="0">
              <a:spcBef>
                <a:spcPts val="0"/>
              </a:spcBef>
              <a:spcAft>
                <a:spcPts val="0"/>
              </a:spcAft>
              <a:buNone/>
            </a:pPr>
            <a:r>
              <a:rPr lang="en" b="1"/>
              <a:t>RandomForestClassifier(criterion='entropy', max_depth=10, n_estimators=98)</a:t>
            </a:r>
            <a:endParaRPr b="1"/>
          </a:p>
          <a:p>
            <a:pPr marL="0" lvl="0" indent="0" algn="l" rtl="0">
              <a:spcBef>
                <a:spcPts val="0"/>
              </a:spcBef>
              <a:spcAft>
                <a:spcPts val="0"/>
              </a:spcAft>
              <a:buNone/>
            </a:pPr>
            <a:endParaRPr/>
          </a:p>
          <a:p>
            <a:pPr marL="0" lvl="0" indent="0" algn="l" rtl="0">
              <a:spcBef>
                <a:spcPts val="0"/>
              </a:spcBef>
              <a:spcAft>
                <a:spcPts val="0"/>
              </a:spcAft>
              <a:buNone/>
            </a:pPr>
            <a:r>
              <a:rPr lang="en"/>
              <a:t>The accuracy of this model was at </a:t>
            </a:r>
            <a:r>
              <a:rPr lang="en" sz="2000" b="1"/>
              <a:t>93.066%</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The best model was then pickled and loaded to Streamlit website.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5" name="Google Shape;315;p6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16" name="Google Shape;316;p6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62"/>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Iterations:</a:t>
            </a:r>
            <a:endParaRPr/>
          </a:p>
          <a:p>
            <a:pPr marL="0" lvl="0" indent="0" algn="l" rtl="0">
              <a:spcBef>
                <a:spcPts val="0"/>
              </a:spcBef>
              <a:spcAft>
                <a:spcPts val="0"/>
              </a:spcAft>
              <a:buNone/>
            </a:pPr>
            <a:r>
              <a:rPr lang="en" sz="1500"/>
              <a:t>Iteration 1-</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Iteration 2-</a:t>
            </a:r>
            <a:endParaRPr sz="1500"/>
          </a:p>
        </p:txBody>
      </p:sp>
      <p:sp>
        <p:nvSpPr>
          <p:cNvPr id="322" name="Google Shape;322;p6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23" name="Google Shape;323;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24" name="Google Shape;324;p62"/>
          <p:cNvPicPr preferRelativeResize="0"/>
          <p:nvPr/>
        </p:nvPicPr>
        <p:blipFill rotWithShape="1">
          <a:blip r:embed="rId4">
            <a:alphaModFix/>
          </a:blip>
          <a:srcRect t="5260" b="-5260"/>
          <a:stretch/>
        </p:blipFill>
        <p:spPr>
          <a:xfrm>
            <a:off x="1026200" y="1770775"/>
            <a:ext cx="5943600" cy="1400175"/>
          </a:xfrm>
          <a:prstGeom prst="rect">
            <a:avLst/>
          </a:prstGeom>
          <a:noFill/>
          <a:ln>
            <a:noFill/>
          </a:ln>
        </p:spPr>
      </p:pic>
      <p:pic>
        <p:nvPicPr>
          <p:cNvPr id="325" name="Google Shape;325;p62"/>
          <p:cNvPicPr preferRelativeResize="0"/>
          <p:nvPr/>
        </p:nvPicPr>
        <p:blipFill>
          <a:blip r:embed="rId5">
            <a:alphaModFix/>
          </a:blip>
          <a:stretch>
            <a:fillRect/>
          </a:stretch>
        </p:blipFill>
        <p:spPr>
          <a:xfrm>
            <a:off x="1026200" y="3391950"/>
            <a:ext cx="5943600" cy="147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7" name="Google Shape;167;p37"/>
          <p:cNvSpPr txBox="1">
            <a:spLocks noGrp="1"/>
          </p:cNvSpPr>
          <p:nvPr>
            <p:ph type="subTitle" idx="1"/>
          </p:nvPr>
        </p:nvSpPr>
        <p:spPr>
          <a:xfrm>
            <a:off x="620525" y="1386425"/>
            <a:ext cx="6322968" cy="30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report presents the development and implementation of a helmet detection system using the YOLOv5 object detection framework. The primary objective is to create a model that accurately identifies individuals wearing or not wearing helmets in real-time, leveraging a dataset specific to helmet usage. This system can be instrumental in ensuring compliance with safety regulations in various industries. The project includes data collection, model training, evaluation, and deployment, culminating in a robust system that enhances workplace safety through automated monitoring.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63"/>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Iterations:</a:t>
            </a:r>
            <a:endParaRPr/>
          </a:p>
          <a:p>
            <a:pPr marL="0" lvl="0" indent="0" algn="l" rtl="0">
              <a:spcBef>
                <a:spcPts val="0"/>
              </a:spcBef>
              <a:spcAft>
                <a:spcPts val="0"/>
              </a:spcAft>
              <a:buNone/>
            </a:pPr>
            <a:r>
              <a:rPr lang="en" sz="1500"/>
              <a:t>Iteration 3-</a:t>
            </a:r>
            <a:endParaRPr sz="1500"/>
          </a:p>
        </p:txBody>
      </p:sp>
      <p:sp>
        <p:nvSpPr>
          <p:cNvPr id="331" name="Google Shape;331;p6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32" name="Google Shape;332;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33" name="Google Shape;333;p63"/>
          <p:cNvPicPr preferRelativeResize="0"/>
          <p:nvPr/>
        </p:nvPicPr>
        <p:blipFill>
          <a:blip r:embed="rId4">
            <a:alphaModFix/>
          </a:blip>
          <a:stretch>
            <a:fillRect/>
          </a:stretch>
        </p:blipFill>
        <p:spPr>
          <a:xfrm>
            <a:off x="1026200" y="1814513"/>
            <a:ext cx="5943600" cy="1514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64"/>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Training Accuracy:</a:t>
            </a:r>
            <a:endParaRPr sz="1500"/>
          </a:p>
        </p:txBody>
      </p:sp>
      <p:sp>
        <p:nvSpPr>
          <p:cNvPr id="339" name="Google Shape;339;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40" name="Google Shape;340;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41" name="Google Shape;341;p64"/>
          <p:cNvPicPr preferRelativeResize="0"/>
          <p:nvPr/>
        </p:nvPicPr>
        <p:blipFill>
          <a:blip r:embed="rId4">
            <a:alphaModFix/>
          </a:blip>
          <a:stretch>
            <a:fillRect/>
          </a:stretch>
        </p:blipFill>
        <p:spPr>
          <a:xfrm>
            <a:off x="2803950" y="1678400"/>
            <a:ext cx="3350250" cy="282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65"/>
          <p:cNvSpPr txBox="1">
            <a:spLocks noGrp="1"/>
          </p:cNvSpPr>
          <p:nvPr>
            <p:ph type="subTitle" idx="1"/>
          </p:nvPr>
        </p:nvSpPr>
        <p:spPr>
          <a:xfrm>
            <a:off x="938500" y="1122550"/>
            <a:ext cx="77814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Cases</a:t>
            </a:r>
            <a:endParaRPr/>
          </a:p>
        </p:txBody>
      </p:sp>
      <p:sp>
        <p:nvSpPr>
          <p:cNvPr id="347" name="Google Shape;347;p6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cxnSp>
        <p:nvCxnSpPr>
          <p:cNvPr id="348" name="Google Shape;348;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49" name="Google Shape;349;p65"/>
          <p:cNvPicPr preferRelativeResize="0"/>
          <p:nvPr/>
        </p:nvPicPr>
        <p:blipFill rotWithShape="1">
          <a:blip r:embed="rId4">
            <a:alphaModFix/>
          </a:blip>
          <a:srcRect t="4388"/>
          <a:stretch/>
        </p:blipFill>
        <p:spPr>
          <a:xfrm>
            <a:off x="152400" y="1726775"/>
            <a:ext cx="8839200" cy="133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1681500" y="2013450"/>
            <a:ext cx="57810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67"/>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61" name="Google Shape;361;p67"/>
          <p:cNvSpPr txBox="1">
            <a:spLocks noGrp="1"/>
          </p:cNvSpPr>
          <p:nvPr>
            <p:ph type="subTitle" idx="4294967295"/>
          </p:nvPr>
        </p:nvSpPr>
        <p:spPr>
          <a:xfrm>
            <a:off x="517425" y="174725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dirty="0">
                <a:solidFill>
                  <a:schemeClr val="lt1"/>
                </a:solidFill>
              </a:rPr>
              <a:t>Streamlit Website</a:t>
            </a:r>
            <a:endParaRPr sz="1350" b="1" dirty="0">
              <a:solidFill>
                <a:schemeClr val="lt1"/>
              </a:solidFill>
            </a:endParaRPr>
          </a:p>
          <a:p>
            <a:pPr marL="0" lvl="0" indent="0" algn="l" rtl="0">
              <a:spcBef>
                <a:spcPts val="1600"/>
              </a:spcBef>
              <a:spcAft>
                <a:spcPts val="0"/>
              </a:spcAft>
              <a:buNone/>
            </a:pPr>
            <a:r>
              <a:rPr lang="en" sz="1350" dirty="0">
                <a:solidFill>
                  <a:schemeClr val="lt1"/>
                </a:solidFill>
              </a:rPr>
              <a:t>Streamlit was used to build a website for the user to interact with and the model was loaded to the website. A simplistic interface was designed. Users can enter URL in the field to check if it Phishing or Legitimate.</a:t>
            </a:r>
            <a:endParaRPr sz="1350" dirty="0">
              <a:solidFill>
                <a:schemeClr val="lt1"/>
              </a:solidFill>
            </a:endParaRPr>
          </a:p>
          <a:p>
            <a:pPr marL="0" lvl="0" indent="0" algn="l" rtl="0">
              <a:spcBef>
                <a:spcPts val="1600"/>
              </a:spcBef>
              <a:spcAft>
                <a:spcPts val="1600"/>
              </a:spcAft>
              <a:buNone/>
            </a:pPr>
            <a:endParaRPr sz="1350" dirty="0">
              <a:solidFill>
                <a:schemeClr val="lt1"/>
              </a:solidFill>
            </a:endParaRPr>
          </a:p>
        </p:txBody>
      </p:sp>
      <p:pic>
        <p:nvPicPr>
          <p:cNvPr id="2" name="Picture 1">
            <a:extLst>
              <a:ext uri="{FF2B5EF4-FFF2-40B4-BE49-F238E27FC236}">
                <a16:creationId xmlns:a16="http://schemas.microsoft.com/office/drawing/2014/main" id="{18EFF57E-31C1-108E-AF06-D9516B63B742}"/>
              </a:ext>
            </a:extLst>
          </p:cNvPr>
          <p:cNvPicPr>
            <a:picLocks noChangeAspect="1"/>
          </p:cNvPicPr>
          <p:nvPr/>
        </p:nvPicPr>
        <p:blipFill>
          <a:blip r:embed="rId3"/>
          <a:stretch>
            <a:fillRect/>
          </a:stretch>
        </p:blipFill>
        <p:spPr>
          <a:xfrm>
            <a:off x="2042042" y="2506312"/>
            <a:ext cx="5758725"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68"/>
          <p:cNvPicPr preferRelativeResize="0"/>
          <p:nvPr/>
        </p:nvPicPr>
        <p:blipFill>
          <a:blip r:embed="rId3">
            <a:alphaModFix/>
          </a:blip>
          <a:stretch>
            <a:fillRect/>
          </a:stretch>
        </p:blipFill>
        <p:spPr>
          <a:xfrm>
            <a:off x="4640500" y="1234725"/>
            <a:ext cx="4285899" cy="2543175"/>
          </a:xfrm>
          <a:prstGeom prst="rect">
            <a:avLst/>
          </a:prstGeom>
          <a:noFill/>
          <a:ln>
            <a:noFill/>
          </a:ln>
        </p:spPr>
      </p:pic>
      <p:sp>
        <p:nvSpPr>
          <p:cNvPr id="367" name="Google Shape;367;p68"/>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68" name="Google Shape;368;p68"/>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Random Forest Classifier</a:t>
            </a:r>
            <a:endParaRPr sz="1350" b="1">
              <a:solidFill>
                <a:schemeClr val="lt1"/>
              </a:solidFill>
            </a:endParaRPr>
          </a:p>
          <a:p>
            <a:pPr marL="0" lvl="0" indent="0" algn="l" rtl="0">
              <a:spcBef>
                <a:spcPts val="1600"/>
              </a:spcBef>
              <a:spcAft>
                <a:spcPts val="0"/>
              </a:spcAft>
              <a:buNone/>
            </a:pPr>
            <a:r>
              <a:rPr lang="en" sz="1350">
                <a:solidFill>
                  <a:schemeClr val="lt1"/>
                </a:solidFill>
              </a:rPr>
              <a:t>A Random Forest classifier model was implemented to determine whether a link is legitimate or potentially malicious. The model was trained using a labeled dataset consisting of legitimate and phishing URLs. Features from DNS records, SSL certificates, and other relevant data were used to train the model.</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369" name="Google Shape;369;p68"/>
          <p:cNvPicPr preferRelativeResize="0"/>
          <p:nvPr/>
        </p:nvPicPr>
        <p:blipFill>
          <a:blip r:embed="rId4">
            <a:alphaModFix/>
          </a:blip>
          <a:stretch>
            <a:fillRect/>
          </a:stretch>
        </p:blipFill>
        <p:spPr>
          <a:xfrm>
            <a:off x="4565717" y="1234725"/>
            <a:ext cx="4403733" cy="302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9"/>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75" name="Google Shape;375;p69"/>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WHOIS Server Analysis</a:t>
            </a:r>
            <a:endParaRPr sz="1350" b="1">
              <a:solidFill>
                <a:schemeClr val="lt1"/>
              </a:solidFill>
            </a:endParaRPr>
          </a:p>
          <a:p>
            <a:pPr marL="0" lvl="0" indent="0" algn="l" rtl="0">
              <a:spcBef>
                <a:spcPts val="1600"/>
              </a:spcBef>
              <a:spcAft>
                <a:spcPts val="0"/>
              </a:spcAft>
              <a:buNone/>
            </a:pPr>
            <a:r>
              <a:rPr lang="en" sz="1350">
                <a:solidFill>
                  <a:schemeClr val="lt1"/>
                </a:solidFill>
              </a:rPr>
              <a:t>WHOIS server information was retrieved for each domain to analyze domain ownership and registration details. This information provided insights into the legitimacy of the domain and its registration history.</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376" name="Google Shape;376;p69"/>
          <p:cNvPicPr preferRelativeResize="0"/>
          <p:nvPr/>
        </p:nvPicPr>
        <p:blipFill rotWithShape="1">
          <a:blip r:embed="rId3">
            <a:alphaModFix/>
          </a:blip>
          <a:srcRect r="11933"/>
          <a:stretch/>
        </p:blipFill>
        <p:spPr>
          <a:xfrm>
            <a:off x="4589050" y="1446500"/>
            <a:ext cx="4411675" cy="278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82" name="Google Shape;382;p70"/>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SSL Certificate Examination:</a:t>
            </a:r>
            <a:endParaRPr sz="1350" b="1">
              <a:solidFill>
                <a:schemeClr val="lt1"/>
              </a:solidFill>
            </a:endParaRPr>
          </a:p>
          <a:p>
            <a:pPr marL="0" lvl="0" indent="0" algn="l" rtl="0">
              <a:spcBef>
                <a:spcPts val="1600"/>
              </a:spcBef>
              <a:spcAft>
                <a:spcPts val="0"/>
              </a:spcAft>
              <a:buNone/>
            </a:pPr>
            <a:r>
              <a:rPr lang="en" sz="1350">
                <a:solidFill>
                  <a:schemeClr val="lt1"/>
                </a:solidFill>
              </a:rPr>
              <a:t>All SSL certificates associated with the target website were found to be valid and properly configured. They were issued by reputable Certificate Authorities and were correctly matched to the respective domains. The certificates exhibited strong encryption algorithms, ensuring secure communication between users and the website.</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383" name="Google Shape;383;p70"/>
          <p:cNvPicPr preferRelativeResize="0"/>
          <p:nvPr/>
        </p:nvPicPr>
        <p:blipFill rotWithShape="1">
          <a:blip r:embed="rId3">
            <a:alphaModFix/>
          </a:blip>
          <a:srcRect r="10160"/>
          <a:stretch/>
        </p:blipFill>
        <p:spPr>
          <a:xfrm>
            <a:off x="4484700" y="1164775"/>
            <a:ext cx="4515900" cy="2642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1"/>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89" name="Google Shape;389;p71"/>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DNSSEC Certificate Validation:</a:t>
            </a:r>
            <a:endParaRPr sz="1350" b="1">
              <a:solidFill>
                <a:schemeClr val="lt1"/>
              </a:solidFill>
            </a:endParaRPr>
          </a:p>
          <a:p>
            <a:pPr marL="0" lvl="0" indent="0" algn="l" rtl="0">
              <a:spcBef>
                <a:spcPts val="1600"/>
              </a:spcBef>
              <a:spcAft>
                <a:spcPts val="0"/>
              </a:spcAft>
              <a:buNone/>
            </a:pPr>
            <a:r>
              <a:rPr lang="en" sz="1350">
                <a:solidFill>
                  <a:schemeClr val="lt1"/>
                </a:solidFill>
              </a:rPr>
              <a:t>The DNSSEC certificates for the target website were found to be correctly implemented and validated. The DNSSEC signatures were properly aligned with the DNS records, ensuring the authenticity and integrity of the domain's DNS data. This enhances the trustworthiness of the DNS information provided to users.</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390" name="Google Shape;390;p71"/>
          <p:cNvPicPr preferRelativeResize="0"/>
          <p:nvPr/>
        </p:nvPicPr>
        <p:blipFill rotWithShape="1">
          <a:blip r:embed="rId3">
            <a:alphaModFix/>
          </a:blip>
          <a:srcRect r="10160"/>
          <a:stretch/>
        </p:blipFill>
        <p:spPr>
          <a:xfrm>
            <a:off x="4413725" y="1164775"/>
            <a:ext cx="4586874" cy="264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2"/>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396" name="Google Shape;396;p72"/>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Port Scanning:</a:t>
            </a:r>
            <a:endParaRPr sz="1350" b="1">
              <a:solidFill>
                <a:schemeClr val="lt1"/>
              </a:solidFill>
            </a:endParaRPr>
          </a:p>
          <a:p>
            <a:pPr marL="0" lvl="0" indent="0" algn="l" rtl="0">
              <a:spcBef>
                <a:spcPts val="1600"/>
              </a:spcBef>
              <a:spcAft>
                <a:spcPts val="0"/>
              </a:spcAft>
              <a:buNone/>
            </a:pPr>
            <a:r>
              <a:rPr lang="en" sz="1350">
                <a:solidFill>
                  <a:schemeClr val="lt1"/>
                </a:solidFill>
              </a:rPr>
              <a:t>The port scanning procedure revealed a set of open ports on the target server. These ports included: Port 80 (HTTP) &amp; Port 443 (HTTPS)</a:t>
            </a:r>
            <a:endParaRPr sz="1350">
              <a:solidFill>
                <a:schemeClr val="lt1"/>
              </a:solidFill>
            </a:endParaRPr>
          </a:p>
          <a:p>
            <a:pPr marL="0" lvl="0" indent="0" algn="l" rtl="0">
              <a:spcBef>
                <a:spcPts val="1600"/>
              </a:spcBef>
              <a:spcAft>
                <a:spcPts val="0"/>
              </a:spcAft>
              <a:buNone/>
            </a:pPr>
            <a:r>
              <a:rPr lang="en" sz="1350">
                <a:solidFill>
                  <a:schemeClr val="lt1"/>
                </a:solidFill>
              </a:rPr>
              <a:t>The open ports were within the expected range for common web services. No ports associated with high-risk or vulnerable services were detected during the scan.</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397" name="Google Shape;397;p72"/>
          <p:cNvPicPr preferRelativeResize="0"/>
          <p:nvPr/>
        </p:nvPicPr>
        <p:blipFill rotWithShape="1">
          <a:blip r:embed="rId3">
            <a:alphaModFix/>
          </a:blip>
          <a:srcRect r="10160"/>
          <a:stretch/>
        </p:blipFill>
        <p:spPr>
          <a:xfrm>
            <a:off x="4413725" y="1164775"/>
            <a:ext cx="4586874" cy="2642850"/>
          </a:xfrm>
          <a:prstGeom prst="rect">
            <a:avLst/>
          </a:prstGeom>
          <a:noFill/>
          <a:ln>
            <a:noFill/>
          </a:ln>
        </p:spPr>
      </p:pic>
      <p:pic>
        <p:nvPicPr>
          <p:cNvPr id="398" name="Google Shape;398;p72"/>
          <p:cNvPicPr preferRelativeResize="0"/>
          <p:nvPr/>
        </p:nvPicPr>
        <p:blipFill>
          <a:blip r:embed="rId4">
            <a:alphaModFix/>
          </a:blip>
          <a:stretch>
            <a:fillRect/>
          </a:stretch>
        </p:blipFill>
        <p:spPr>
          <a:xfrm>
            <a:off x="4417850" y="1164775"/>
            <a:ext cx="4586875" cy="25623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1376250" y="2013450"/>
            <a:ext cx="6391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800"/>
              <a:t>Introduction</a:t>
            </a:r>
            <a:endParaRPr sz="6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3"/>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404" name="Google Shape;404;p73"/>
          <p:cNvSpPr txBox="1">
            <a:spLocks noGrp="1"/>
          </p:cNvSpPr>
          <p:nvPr>
            <p:ph type="subTitle" idx="4294967295"/>
          </p:nvPr>
        </p:nvSpPr>
        <p:spPr>
          <a:xfrm>
            <a:off x="496800" y="1417400"/>
            <a:ext cx="40407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chemeClr val="lt1"/>
                </a:solidFill>
              </a:rPr>
              <a:t>Server Geolocation:</a:t>
            </a:r>
            <a:endParaRPr sz="1350" b="1">
              <a:solidFill>
                <a:schemeClr val="lt1"/>
              </a:solidFill>
            </a:endParaRPr>
          </a:p>
          <a:p>
            <a:pPr marL="0" lvl="0" indent="0" algn="l" rtl="0">
              <a:spcBef>
                <a:spcPts val="1600"/>
              </a:spcBef>
              <a:spcAft>
                <a:spcPts val="0"/>
              </a:spcAft>
              <a:buNone/>
            </a:pPr>
            <a:r>
              <a:rPr lang="en" sz="1350">
                <a:solidFill>
                  <a:schemeClr val="lt1"/>
                </a:solidFill>
              </a:rPr>
              <a:t>The geolocation of the target server's IP address was determined to be in the same country as the legitimate website's expected location. This alignment with the expected geographic location provides confidence that the server is hosted in a legitimate environment.</a:t>
            </a:r>
            <a:endParaRPr sz="1350">
              <a:solidFill>
                <a:schemeClr val="lt1"/>
              </a:solidFill>
            </a:endParaRPr>
          </a:p>
          <a:p>
            <a:pPr marL="0" lvl="0" indent="0" algn="l" rtl="0">
              <a:spcBef>
                <a:spcPts val="1600"/>
              </a:spcBef>
              <a:spcAft>
                <a:spcPts val="0"/>
              </a:spcAft>
              <a:buNone/>
            </a:pPr>
            <a:endParaRPr sz="1350" b="1">
              <a:solidFill>
                <a:schemeClr val="lt1"/>
              </a:solidFill>
            </a:endParaRPr>
          </a:p>
          <a:p>
            <a:pPr marL="0" lvl="0" indent="0" algn="l" rtl="0">
              <a:spcBef>
                <a:spcPts val="1600"/>
              </a:spcBef>
              <a:spcAft>
                <a:spcPts val="1600"/>
              </a:spcAft>
              <a:buNone/>
            </a:pPr>
            <a:endParaRPr sz="1350" b="1">
              <a:solidFill>
                <a:schemeClr val="lt1"/>
              </a:solidFill>
            </a:endParaRPr>
          </a:p>
        </p:txBody>
      </p:sp>
      <p:pic>
        <p:nvPicPr>
          <p:cNvPr id="405" name="Google Shape;405;p73"/>
          <p:cNvPicPr preferRelativeResize="0"/>
          <p:nvPr/>
        </p:nvPicPr>
        <p:blipFill rotWithShape="1">
          <a:blip r:embed="rId3">
            <a:alphaModFix/>
          </a:blip>
          <a:srcRect r="10160"/>
          <a:stretch/>
        </p:blipFill>
        <p:spPr>
          <a:xfrm>
            <a:off x="4413725" y="1164775"/>
            <a:ext cx="4586874" cy="2642850"/>
          </a:xfrm>
          <a:prstGeom prst="rect">
            <a:avLst/>
          </a:prstGeom>
          <a:noFill/>
          <a:ln>
            <a:noFill/>
          </a:ln>
        </p:spPr>
      </p:pic>
      <p:pic>
        <p:nvPicPr>
          <p:cNvPr id="406" name="Google Shape;406;p73"/>
          <p:cNvPicPr preferRelativeResize="0"/>
          <p:nvPr/>
        </p:nvPicPr>
        <p:blipFill>
          <a:blip r:embed="rId4">
            <a:alphaModFix/>
          </a:blip>
          <a:stretch>
            <a:fillRect/>
          </a:stretch>
        </p:blipFill>
        <p:spPr>
          <a:xfrm>
            <a:off x="4417850" y="1164775"/>
            <a:ext cx="4586875" cy="2562391"/>
          </a:xfrm>
          <a:prstGeom prst="rect">
            <a:avLst/>
          </a:prstGeom>
          <a:noFill/>
          <a:ln>
            <a:noFill/>
          </a:ln>
        </p:spPr>
      </p:pic>
      <p:pic>
        <p:nvPicPr>
          <p:cNvPr id="407" name="Google Shape;407;p73"/>
          <p:cNvPicPr preferRelativeResize="0"/>
          <p:nvPr/>
        </p:nvPicPr>
        <p:blipFill>
          <a:blip r:embed="rId5">
            <a:alphaModFix/>
          </a:blip>
          <a:stretch>
            <a:fillRect/>
          </a:stretch>
        </p:blipFill>
        <p:spPr>
          <a:xfrm>
            <a:off x="4440200" y="904850"/>
            <a:ext cx="4533900" cy="3533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4"/>
          <p:cNvSpPr txBox="1">
            <a:spLocks noGrp="1"/>
          </p:cNvSpPr>
          <p:nvPr>
            <p:ph type="title"/>
          </p:nvPr>
        </p:nvSpPr>
        <p:spPr>
          <a:xfrm>
            <a:off x="1681500" y="2013450"/>
            <a:ext cx="57810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5"/>
          <p:cNvSpPr txBox="1">
            <a:spLocks noGrp="1"/>
          </p:cNvSpPr>
          <p:nvPr>
            <p:ph type="title"/>
          </p:nvPr>
        </p:nvSpPr>
        <p:spPr>
          <a:xfrm>
            <a:off x="691750" y="4760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Conclusions</a:t>
            </a:r>
            <a:endParaRPr sz="3000"/>
          </a:p>
        </p:txBody>
      </p:sp>
      <p:sp>
        <p:nvSpPr>
          <p:cNvPr id="418" name="Google Shape;418;p75"/>
          <p:cNvSpPr txBox="1">
            <a:spLocks noGrp="1"/>
          </p:cNvSpPr>
          <p:nvPr>
            <p:ph type="subTitle" idx="4294967295"/>
          </p:nvPr>
        </p:nvSpPr>
        <p:spPr>
          <a:xfrm>
            <a:off x="496800" y="1152000"/>
            <a:ext cx="8029800" cy="278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lt1"/>
                </a:solidFill>
              </a:rPr>
              <a:t>The implementation of the phishing link classifier website, utilizing methods like DNS analysis, SSL certificate examination, port scanning, DNSSEC validation, and server geolocation, has yielded positive outcomes. This multifaceted approach effectively identifies potential phishing links and enhances user security.</a:t>
            </a:r>
            <a:endParaRPr sz="1350">
              <a:solidFill>
                <a:schemeClr val="lt1"/>
              </a:solidFill>
            </a:endParaRPr>
          </a:p>
          <a:p>
            <a:pPr marL="0" lvl="0" indent="0" algn="l" rtl="0">
              <a:spcBef>
                <a:spcPts val="1600"/>
              </a:spcBef>
              <a:spcAft>
                <a:spcPts val="0"/>
              </a:spcAft>
              <a:buNone/>
            </a:pPr>
            <a:r>
              <a:rPr lang="en" sz="1350">
                <a:solidFill>
                  <a:schemeClr val="lt1"/>
                </a:solidFill>
              </a:rPr>
              <a:t>After comprehensive analysis, including DNS records, SSL certificates, open ports, DNSSEC certificates, and server geolocation, the evaluated website is found to align with legitimate practices. No phishing attempts or security vulnerabilities were detected.</a:t>
            </a:r>
            <a:endParaRPr sz="1350">
              <a:solidFill>
                <a:schemeClr val="lt1"/>
              </a:solidFill>
            </a:endParaRPr>
          </a:p>
          <a:p>
            <a:pPr marL="0" lvl="0" indent="0" algn="l" rtl="0">
              <a:spcBef>
                <a:spcPts val="1600"/>
              </a:spcBef>
              <a:spcAft>
                <a:spcPts val="0"/>
              </a:spcAft>
              <a:buNone/>
            </a:pPr>
            <a:r>
              <a:rPr lang="en" sz="1350">
                <a:solidFill>
                  <a:schemeClr val="lt1"/>
                </a:solidFill>
              </a:rPr>
              <a:t>The success of this system highlights the value of integrating diverse security techniques for robust protection against evolving cyber threats. However, ongoing monitoring and updates are crucial due to the dynamic threat landscape and emerging phishing tactics.</a:t>
            </a:r>
            <a:endParaRPr sz="1350">
              <a:solidFill>
                <a:schemeClr val="lt1"/>
              </a:solidFill>
            </a:endParaRPr>
          </a:p>
          <a:p>
            <a:pPr marL="0" lvl="0" indent="0" algn="l" rtl="0">
              <a:spcBef>
                <a:spcPts val="1600"/>
              </a:spcBef>
              <a:spcAft>
                <a:spcPts val="1600"/>
              </a:spcAft>
              <a:buNone/>
            </a:pPr>
            <a:endParaRPr sz="135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6"/>
          <p:cNvSpPr txBox="1">
            <a:spLocks noGrp="1"/>
          </p:cNvSpPr>
          <p:nvPr>
            <p:ph type="title"/>
          </p:nvPr>
        </p:nvSpPr>
        <p:spPr>
          <a:xfrm>
            <a:off x="712375" y="2106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References</a:t>
            </a:r>
            <a:endParaRPr sz="3000"/>
          </a:p>
        </p:txBody>
      </p:sp>
      <p:sp>
        <p:nvSpPr>
          <p:cNvPr id="424" name="Google Shape;424;p76"/>
          <p:cNvSpPr txBox="1">
            <a:spLocks noGrp="1"/>
          </p:cNvSpPr>
          <p:nvPr>
            <p:ph type="subTitle" idx="4294967295"/>
          </p:nvPr>
        </p:nvSpPr>
        <p:spPr>
          <a:xfrm>
            <a:off x="486525" y="904600"/>
            <a:ext cx="8503800" cy="3991500"/>
          </a:xfrm>
          <a:prstGeom prst="rect">
            <a:avLst/>
          </a:prstGeom>
        </p:spPr>
        <p:txBody>
          <a:bodyPr spcFirstLastPara="1" wrap="square" lIns="91425" tIns="91425" rIns="91425" bIns="91425" anchor="t" anchorCtr="0">
            <a:noAutofit/>
          </a:bodyPr>
          <a:lstStyle/>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A. Alswailem, B. Alabdullah, N. Alrumayh and A. Alsedrani, "Detecting Phishing Websites Using Machine Learning," 2019 2nd International Conference on Computer Applications &amp; Information Security (ICCAIS), Riyadh, Saudi Arabia, 2019, pp. 1-6, doi: 10.1109/CAIS.2019.8769571.</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L. R. Kalabarige, R. S. Rao, A. Abraham and L. A. Gabralla, "Multilayer Stacked Ensemble Learning Model to Detect Phishing Websites," in IEEE Access, vol. 10, pp. 79543-79552, 2022, doi: 10.1109/ACCESS.2022.3194672.</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M. Chatterjee and A. -S. Namin, "Detecting Phishing Websites through Deep Reinforcement Learning," 2019 IEEE 43rd Annual Computer Software and Applications Conference (COMPSAC), Milwaukee, WI, USA, 2019, pp. 227-232, doi: 10.1109/COMPSAC.2019.10211.</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Malicious URLs Dataset, Kaggle - https://www.kaggle.com/datasets/sid321axn/malicious-urls-dataset</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SafeLink: Malicious URLs Detection System, Kaggle - https://www.kaggle.com/code/thisishusseinali/safelink-malicious-url-detection-system</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Java Point - https://www.javatpoint.com/machine-learning-random-forest-algorithm</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Analytics Vidya - https://www.analyticsvidhya.com/blog/2021/06/understanding-random-forest/</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Simpli Learn - https://www.simplilearn.com/tutorials/machine-learning-tutorial/random-forest-algorithm</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Wikipedia - https://en.wikipedia.org/wiki/Random_forest</a:t>
            </a:r>
            <a:endParaRPr sz="1250">
              <a:solidFill>
                <a:schemeClr val="lt1"/>
              </a:solidFill>
              <a:latin typeface="Montserrat Medium"/>
              <a:ea typeface="Montserrat Medium"/>
              <a:cs typeface="Montserrat Medium"/>
              <a:sym typeface="Montserrat Medium"/>
            </a:endParaRPr>
          </a:p>
          <a:p>
            <a:pPr marL="457200" lvl="0" indent="-307975" algn="l" rtl="0">
              <a:lnSpc>
                <a:spcPct val="100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Towards Data Science - https://towardsdatascience.com/understanding-random-forest-58381e0602d2</a:t>
            </a:r>
            <a:endParaRPr sz="12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7"/>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8" name="Google Shape;178;p39"/>
          <p:cNvSpPr txBox="1">
            <a:spLocks noGrp="1"/>
          </p:cNvSpPr>
          <p:nvPr>
            <p:ph type="subTitle" idx="1"/>
          </p:nvPr>
        </p:nvSpPr>
        <p:spPr>
          <a:xfrm>
            <a:off x="722700" y="1465850"/>
            <a:ext cx="54732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The need for automatic helmet detection has become increasingly significant in domains such as construction, manufacturing, and transportation, where safety compliance is crucial. Traditional methods of ensuring helmet usage involve manual monitoring, which is not only labor-intensive but also prone to human error. An automated helmet detection system can enhance safety by providing real-time monitoring and alerts, ensuring that safety protocols are strictly followed. With advancements in deep learning and computer vision, it is now possible to develop systems that can detect helmets with high accuracy and reliability, thereby preventing accidents and ensuring adherence to safety regulations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1"/>
          <p:cNvSpPr txBox="1">
            <a:spLocks noGrp="1"/>
          </p:cNvSpPr>
          <p:nvPr>
            <p:ph type="title"/>
          </p:nvPr>
        </p:nvSpPr>
        <p:spPr>
          <a:xfrm>
            <a:off x="733000" y="32135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190" name="Google Shape;190;p41"/>
          <p:cNvSpPr txBox="1">
            <a:spLocks noGrp="1"/>
          </p:cNvSpPr>
          <p:nvPr>
            <p:ph type="subTitle" idx="1"/>
          </p:nvPr>
        </p:nvSpPr>
        <p:spPr>
          <a:xfrm>
            <a:off x="434975" y="951571"/>
            <a:ext cx="6638100" cy="29265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50" dirty="0"/>
              <a:t>• Develop a Machine Learning Model: To create a robust model capable of detecting helmets in real-time using the YOLOv5 object detection framework.</a:t>
            </a:r>
          </a:p>
          <a:p>
            <a:pPr marL="0" lvl="0" indent="0" algn="l" rtl="0">
              <a:spcBef>
                <a:spcPts val="0"/>
              </a:spcBef>
              <a:spcAft>
                <a:spcPts val="0"/>
              </a:spcAft>
              <a:buNone/>
            </a:pPr>
            <a:endParaRPr lang="en-US" sz="1550" dirty="0"/>
          </a:p>
          <a:p>
            <a:pPr marL="0" lvl="0" indent="0" algn="l" rtl="0">
              <a:spcBef>
                <a:spcPts val="0"/>
              </a:spcBef>
              <a:spcAft>
                <a:spcPts val="0"/>
              </a:spcAft>
              <a:buNone/>
            </a:pPr>
            <a:r>
              <a:rPr lang="en-US" sz="1550" dirty="0"/>
              <a:t>• High Accuracy and Low False Positives: To ensure the model achieves high accuracy in detecting helmets with minimal false positives.</a:t>
            </a:r>
          </a:p>
          <a:p>
            <a:pPr marL="0" lvl="0" indent="0" algn="l" rtl="0">
              <a:spcBef>
                <a:spcPts val="0"/>
              </a:spcBef>
              <a:spcAft>
                <a:spcPts val="0"/>
              </a:spcAft>
              <a:buNone/>
            </a:pPr>
            <a:endParaRPr lang="en-US" sz="1550" dirty="0"/>
          </a:p>
          <a:p>
            <a:pPr marL="0" lvl="0" indent="0" algn="l" rtl="0">
              <a:spcBef>
                <a:spcPts val="0"/>
              </a:spcBef>
              <a:spcAft>
                <a:spcPts val="0"/>
              </a:spcAft>
              <a:buNone/>
            </a:pPr>
            <a:r>
              <a:rPr lang="en-US" sz="1550" dirty="0"/>
              <a:t>• Real-time Monitoring: To deploy a system that can be integrated into existing surveillance infrastructures for real-time monitoring.</a:t>
            </a:r>
          </a:p>
          <a:p>
            <a:pPr marL="0" lvl="0" indent="0" algn="l" rtl="0">
              <a:spcBef>
                <a:spcPts val="0"/>
              </a:spcBef>
              <a:spcAft>
                <a:spcPts val="0"/>
              </a:spcAft>
              <a:buNone/>
            </a:pPr>
            <a:endParaRPr lang="en-US" sz="1550" dirty="0"/>
          </a:p>
          <a:p>
            <a:pPr marL="0" lvl="0" indent="0" algn="l" rtl="0">
              <a:spcBef>
                <a:spcPts val="0"/>
              </a:spcBef>
              <a:spcAft>
                <a:spcPts val="0"/>
              </a:spcAft>
              <a:buNone/>
            </a:pPr>
            <a:r>
              <a:rPr lang="en-US" sz="1550" dirty="0"/>
              <a:t>• Enhanced Safety Compliance: To improve safety compliance in environments where helmet usage is mandatory.</a:t>
            </a:r>
          </a:p>
          <a:p>
            <a:pPr marL="0" lvl="0" indent="0" algn="l" rtl="0">
              <a:spcBef>
                <a:spcPts val="0"/>
              </a:spcBef>
              <a:spcAft>
                <a:spcPts val="0"/>
              </a:spcAft>
              <a:buNone/>
            </a:pPr>
            <a:endParaRPr lang="en-US" sz="1550" dirty="0"/>
          </a:p>
          <a:p>
            <a:pPr marL="0" lvl="0" indent="0" algn="l" rtl="0">
              <a:spcBef>
                <a:spcPts val="0"/>
              </a:spcBef>
              <a:spcAft>
                <a:spcPts val="0"/>
              </a:spcAft>
              <a:buNone/>
            </a:pPr>
            <a:r>
              <a:rPr lang="en-US" sz="1550" dirty="0"/>
              <a:t>• Scalability and Flexibility: To develop a system that can be scaled and adapted to different environments and use cases.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title"/>
          </p:nvPr>
        </p:nvSpPr>
        <p:spPr>
          <a:xfrm>
            <a:off x="733000" y="5996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Statements</a:t>
            </a:r>
            <a:endParaRPr/>
          </a:p>
        </p:txBody>
      </p:sp>
      <p:sp>
        <p:nvSpPr>
          <p:cNvPr id="196" name="Google Shape;196;p42"/>
          <p:cNvSpPr txBox="1">
            <a:spLocks noGrp="1"/>
          </p:cNvSpPr>
          <p:nvPr>
            <p:ph type="subTitle" idx="1"/>
          </p:nvPr>
        </p:nvSpPr>
        <p:spPr>
          <a:xfrm>
            <a:off x="538050" y="1636475"/>
            <a:ext cx="6308400" cy="28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50" dirty="0"/>
              <a:t>Manual monitoring of helmet compliance is inefficient and error-prone. There is a need for an automated system that can continuously monitor and detect helmet usage, providing real-time alerts and ensuring compliance with safety regulations. This system must be capable of operating under varying conditions, such as different lighting and background scenarios, and should be robust enough to handle occlusions and other challenges typically encountered in real-world environments.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3"/>
          <p:cNvSpPr txBox="1">
            <a:spLocks noGrp="1"/>
          </p:cNvSpPr>
          <p:nvPr>
            <p:ph type="title"/>
          </p:nvPr>
        </p:nvSpPr>
        <p:spPr>
          <a:xfrm>
            <a:off x="733000" y="5996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Survey</a:t>
            </a:r>
            <a:endParaRPr/>
          </a:p>
        </p:txBody>
      </p:sp>
      <p:sp>
        <p:nvSpPr>
          <p:cNvPr id="202" name="Google Shape;202;p43"/>
          <p:cNvSpPr txBox="1">
            <a:spLocks noGrp="1"/>
          </p:cNvSpPr>
          <p:nvPr>
            <p:ph type="subTitle" idx="1"/>
          </p:nvPr>
        </p:nvSpPr>
        <p:spPr>
          <a:xfrm>
            <a:off x="538050" y="1484075"/>
            <a:ext cx="6308400" cy="2839500"/>
          </a:xfrm>
          <a:prstGeom prst="rect">
            <a:avLst/>
          </a:prstGeom>
        </p:spPr>
        <p:txBody>
          <a:bodyPr spcFirstLastPara="1" wrap="square" lIns="91425" tIns="91425" rIns="91425" bIns="91425" anchor="t" anchorCtr="0">
            <a:noAutofit/>
          </a:bodyPr>
          <a:lstStyle/>
          <a:p>
            <a:pPr marL="457200" lvl="0" indent="-327025" algn="l" rtl="0">
              <a:spcBef>
                <a:spcPts val="0"/>
              </a:spcBef>
              <a:spcAft>
                <a:spcPts val="0"/>
              </a:spcAft>
              <a:buSzPts val="1550"/>
              <a:buChar char="●"/>
            </a:pPr>
            <a:r>
              <a:rPr lang="en-US" sz="1550" dirty="0"/>
              <a:t>Several object detection models have been proposed and implemented in recent years, with YOLO (You Only Look Once) being one of the most popular due to its speed and accuracy. YOLOv5, the latest iteration, offers significant improvements in terms of performance and ease of use. Previous research has demonstrated the effectiveness of YOLO models in various object detection tasks, including helmet detection, but often with limitations in dataset availability and model optimization. Studies have shown that incorporating a larger and more diverse dataset, along with data augmentation techniques, can significantly improve model performance. Additionally, advancements in model architectures and training techniques have contributed to more accurate and efficient detection systems.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4"/>
          <p:cNvSpPr txBox="1">
            <a:spLocks noGrp="1"/>
          </p:cNvSpPr>
          <p:nvPr>
            <p:ph type="title"/>
          </p:nvPr>
        </p:nvSpPr>
        <p:spPr>
          <a:xfrm>
            <a:off x="733000" y="42445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a:t>
            </a:r>
            <a:endParaRPr/>
          </a:p>
        </p:txBody>
      </p:sp>
      <p:sp>
        <p:nvSpPr>
          <p:cNvPr id="208" name="Google Shape;208;p44"/>
          <p:cNvSpPr txBox="1">
            <a:spLocks noGrp="1"/>
          </p:cNvSpPr>
          <p:nvPr>
            <p:ph type="subTitle" idx="1"/>
          </p:nvPr>
        </p:nvSpPr>
        <p:spPr>
          <a:xfrm>
            <a:off x="517825" y="976775"/>
            <a:ext cx="6308400" cy="2839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50" dirty="0"/>
              <a:t>To successfully implement the Phishing URL Detection Website, you will need the following components and resources:</a:t>
            </a:r>
            <a:endParaRPr sz="1350" dirty="0"/>
          </a:p>
          <a:p>
            <a:pPr marL="0" lvl="0" indent="0" algn="l" rtl="0">
              <a:lnSpc>
                <a:spcPct val="115000"/>
              </a:lnSpc>
              <a:spcBef>
                <a:spcPts val="1200"/>
              </a:spcBef>
              <a:spcAft>
                <a:spcPts val="0"/>
              </a:spcAft>
              <a:buNone/>
            </a:pPr>
            <a:r>
              <a:rPr lang="en" sz="1350" dirty="0"/>
              <a:t>1. Development Environment:</a:t>
            </a:r>
            <a:endParaRPr sz="1350" dirty="0"/>
          </a:p>
          <a:p>
            <a:pPr marL="0" lvl="0" indent="0" algn="l" rtl="0">
              <a:lnSpc>
                <a:spcPct val="115000"/>
              </a:lnSpc>
              <a:spcBef>
                <a:spcPts val="1200"/>
              </a:spcBef>
              <a:spcAft>
                <a:spcPts val="0"/>
              </a:spcAft>
              <a:buNone/>
            </a:pPr>
            <a:r>
              <a:rPr lang="en" sz="1350" dirty="0"/>
              <a:t>- Python (version 3.8 or later)</a:t>
            </a:r>
            <a:endParaRPr sz="1350" dirty="0"/>
          </a:p>
          <a:p>
            <a:pPr marL="0" lvl="0" indent="0" algn="l" rtl="0">
              <a:lnSpc>
                <a:spcPct val="115000"/>
              </a:lnSpc>
              <a:spcBef>
                <a:spcPts val="1200"/>
              </a:spcBef>
              <a:spcAft>
                <a:spcPts val="0"/>
              </a:spcAft>
              <a:buNone/>
            </a:pPr>
            <a:r>
              <a:rPr lang="en" sz="1350" dirty="0"/>
              <a:t>- Google Colab or Jupyter Notebook</a:t>
            </a:r>
            <a:endParaRPr sz="1350" dirty="0"/>
          </a:p>
          <a:p>
            <a:pPr marL="0" lvl="0" indent="0" algn="l" rtl="0">
              <a:lnSpc>
                <a:spcPct val="115000"/>
              </a:lnSpc>
              <a:spcBef>
                <a:spcPts val="1200"/>
              </a:spcBef>
              <a:spcAft>
                <a:spcPts val="0"/>
              </a:spcAft>
              <a:buNone/>
            </a:pPr>
            <a:r>
              <a:rPr lang="en" sz="1350" dirty="0"/>
              <a:t>2. </a:t>
            </a:r>
          </a:p>
          <a:p>
            <a:pPr marL="0" lvl="0" indent="0" algn="l" rtl="0">
              <a:lnSpc>
                <a:spcPct val="115000"/>
              </a:lnSpc>
              <a:spcBef>
                <a:spcPts val="1200"/>
              </a:spcBef>
              <a:spcAft>
                <a:spcPts val="0"/>
              </a:spcAft>
              <a:buNone/>
            </a:pPr>
            <a:r>
              <a:rPr lang="en" sz="1350" dirty="0"/>
              <a:t>3. Web Browser Compatibility:</a:t>
            </a:r>
            <a:endParaRPr sz="1350" dirty="0"/>
          </a:p>
          <a:p>
            <a:pPr marL="0" lvl="0" indent="0" algn="l" rtl="0">
              <a:lnSpc>
                <a:spcPct val="115000"/>
              </a:lnSpc>
              <a:spcBef>
                <a:spcPts val="1200"/>
              </a:spcBef>
              <a:spcAft>
                <a:spcPts val="0"/>
              </a:spcAft>
              <a:buNone/>
            </a:pPr>
            <a:r>
              <a:rPr lang="en" sz="1350" dirty="0"/>
              <a:t>- Google Chrome</a:t>
            </a:r>
            <a:endParaRPr sz="1350" dirty="0"/>
          </a:p>
          <a:p>
            <a:pPr marL="0" lvl="0" indent="0" algn="l" rtl="0">
              <a:spcBef>
                <a:spcPts val="1200"/>
              </a:spcBef>
              <a:spcAft>
                <a:spcPts val="0"/>
              </a:spcAft>
              <a:buNone/>
            </a:pPr>
            <a:endParaRPr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5"/>
          <p:cNvSpPr txBox="1">
            <a:spLocks noGrp="1"/>
          </p:cNvSpPr>
          <p:nvPr>
            <p:ph type="title"/>
          </p:nvPr>
        </p:nvSpPr>
        <p:spPr>
          <a:xfrm>
            <a:off x="691775" y="34197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a:t>
            </a:r>
            <a:endParaRPr/>
          </a:p>
        </p:txBody>
      </p:sp>
      <p:sp>
        <p:nvSpPr>
          <p:cNvPr id="214" name="Google Shape;214;p45"/>
          <p:cNvSpPr txBox="1">
            <a:spLocks noGrp="1"/>
          </p:cNvSpPr>
          <p:nvPr>
            <p:ph type="subTitle" idx="1"/>
          </p:nvPr>
        </p:nvSpPr>
        <p:spPr>
          <a:xfrm>
            <a:off x="527725" y="1071775"/>
            <a:ext cx="6308400" cy="2839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50"/>
              <a:t>4. Machine Learning Libraries:</a:t>
            </a:r>
            <a:endParaRPr sz="1350"/>
          </a:p>
          <a:p>
            <a:pPr marL="0" lvl="0" indent="0" algn="l" rtl="0">
              <a:lnSpc>
                <a:spcPct val="115000"/>
              </a:lnSpc>
              <a:spcBef>
                <a:spcPts val="1200"/>
              </a:spcBef>
              <a:spcAft>
                <a:spcPts val="0"/>
              </a:spcAft>
              <a:buNone/>
            </a:pPr>
            <a:r>
              <a:rPr lang="en" sz="1350"/>
              <a:t>- Scikit-learn (version 0.24.0 or later)</a:t>
            </a:r>
            <a:endParaRPr sz="1350"/>
          </a:p>
          <a:p>
            <a:pPr marL="0" lvl="0" indent="0" algn="l" rtl="0">
              <a:lnSpc>
                <a:spcPct val="115000"/>
              </a:lnSpc>
              <a:spcBef>
                <a:spcPts val="1200"/>
              </a:spcBef>
              <a:spcAft>
                <a:spcPts val="0"/>
              </a:spcAft>
              <a:buNone/>
            </a:pPr>
            <a:r>
              <a:rPr lang="en" sz="1350"/>
              <a:t>- Pandas (version 1.2.0 or later)</a:t>
            </a:r>
            <a:endParaRPr sz="1350"/>
          </a:p>
          <a:p>
            <a:pPr marL="0" lvl="0" indent="0" algn="l" rtl="0">
              <a:lnSpc>
                <a:spcPct val="115000"/>
              </a:lnSpc>
              <a:spcBef>
                <a:spcPts val="1200"/>
              </a:spcBef>
              <a:spcAft>
                <a:spcPts val="0"/>
              </a:spcAft>
              <a:buNone/>
            </a:pPr>
            <a:r>
              <a:rPr lang="en" sz="1350"/>
              <a:t>- Numpy (version 1.20.0 or later)</a:t>
            </a:r>
            <a:endParaRPr sz="1350"/>
          </a:p>
          <a:p>
            <a:pPr marL="0" lvl="0" indent="0" algn="l" rtl="0">
              <a:lnSpc>
                <a:spcPct val="115000"/>
              </a:lnSpc>
              <a:spcBef>
                <a:spcPts val="1200"/>
              </a:spcBef>
              <a:spcAft>
                <a:spcPts val="0"/>
              </a:spcAft>
              <a:buNone/>
            </a:pPr>
            <a:r>
              <a:rPr lang="en" sz="1350"/>
              <a:t>5. Security Libraries and APIs:</a:t>
            </a:r>
            <a:endParaRPr sz="1350"/>
          </a:p>
          <a:p>
            <a:pPr marL="0" lvl="0" indent="0" algn="l" rtl="0">
              <a:lnSpc>
                <a:spcPct val="115000"/>
              </a:lnSpc>
              <a:spcBef>
                <a:spcPts val="1200"/>
              </a:spcBef>
              <a:spcAft>
                <a:spcPts val="0"/>
              </a:spcAft>
              <a:buNone/>
            </a:pPr>
            <a:r>
              <a:rPr lang="en" sz="1350"/>
              <a:t>- OpenSSL</a:t>
            </a:r>
            <a:endParaRPr sz="1350"/>
          </a:p>
          <a:p>
            <a:pPr marL="0" lvl="0" indent="0" algn="l" rtl="0">
              <a:lnSpc>
                <a:spcPct val="115000"/>
              </a:lnSpc>
              <a:spcBef>
                <a:spcPts val="1200"/>
              </a:spcBef>
              <a:spcAft>
                <a:spcPts val="0"/>
              </a:spcAft>
              <a:buNone/>
            </a:pPr>
            <a:r>
              <a:rPr lang="en" sz="1350"/>
              <a:t>- WHOIS library or API</a:t>
            </a:r>
            <a:endParaRPr sz="1350"/>
          </a:p>
          <a:p>
            <a:pPr marL="0" lvl="0" indent="0" algn="l" rtl="0">
              <a:lnSpc>
                <a:spcPct val="115000"/>
              </a:lnSpc>
              <a:spcBef>
                <a:spcPts val="1200"/>
              </a:spcBef>
              <a:spcAft>
                <a:spcPts val="0"/>
              </a:spcAft>
              <a:buNone/>
            </a:pPr>
            <a:r>
              <a:rPr lang="en" sz="1350"/>
              <a:t>- DNSResolver library or API</a:t>
            </a:r>
            <a:endParaRPr sz="1350"/>
          </a:p>
          <a:p>
            <a:pPr marL="0" lvl="0" indent="0" algn="l" rtl="0">
              <a:lnSpc>
                <a:spcPct val="115000"/>
              </a:lnSpc>
              <a:spcBef>
                <a:spcPts val="1200"/>
              </a:spcBef>
              <a:spcAft>
                <a:spcPts val="0"/>
              </a:spcAft>
              <a:buNone/>
            </a:pPr>
            <a:r>
              <a:rPr lang="en" sz="1350"/>
              <a:t>- IPInfo API</a:t>
            </a:r>
            <a:endParaRPr sz="1350"/>
          </a:p>
          <a:p>
            <a:pPr marL="0" lvl="0" indent="0" algn="l" rtl="0">
              <a:spcBef>
                <a:spcPts val="1200"/>
              </a:spcBef>
              <a:spcAft>
                <a:spcPts val="0"/>
              </a:spcAft>
              <a:buNone/>
            </a:pPr>
            <a:endParaRPr sz="1350"/>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69F127F-C935-4DC9-9345-C9C52003DFC4}">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TotalTime>
  <Words>1859</Words>
  <Application>Microsoft Office PowerPoint</Application>
  <PresentationFormat>On-screen Show (16:9)</PresentationFormat>
  <Paragraphs>145</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Montserrat</vt:lpstr>
      <vt:lpstr>Montserrat ExtraBold</vt:lpstr>
      <vt:lpstr>Montserrat ExtraLight</vt:lpstr>
      <vt:lpstr>Montserrat Medium</vt:lpstr>
      <vt:lpstr>Futuristic Background by Slidesgo</vt:lpstr>
      <vt:lpstr>Helmet Detection System using</vt:lpstr>
      <vt:lpstr>Abstract  </vt:lpstr>
      <vt:lpstr>Introduction</vt:lpstr>
      <vt:lpstr>Introduction    </vt:lpstr>
      <vt:lpstr>Objectives</vt:lpstr>
      <vt:lpstr>Problem Statements</vt:lpstr>
      <vt:lpstr>Research Survey</vt:lpstr>
      <vt:lpstr>System Requirements</vt:lpstr>
      <vt:lpstr>System Requirements</vt:lpstr>
      <vt:lpstr>System Requirements</vt:lpstr>
      <vt:lpstr>Methodology  </vt:lpstr>
      <vt:lpstr>Methodology</vt:lpstr>
      <vt:lpstr>Sequence Diagram</vt:lpstr>
      <vt:lpstr>Implementation</vt:lpstr>
      <vt:lpstr>Implementation</vt:lpstr>
      <vt:lpstr>Implementation</vt:lpstr>
      <vt:lpstr>Implementation</vt:lpstr>
      <vt:lpstr>Implementation</vt:lpstr>
      <vt:lpstr>Implementation</vt:lpstr>
      <vt:lpstr>Implementation</vt:lpstr>
      <vt:lpstr>Implementation</vt:lpstr>
      <vt:lpstr>Implementation</vt:lpstr>
      <vt:lpstr>Results</vt:lpstr>
      <vt:lpstr>Results</vt:lpstr>
      <vt:lpstr>Results</vt:lpstr>
      <vt:lpstr>Results</vt:lpstr>
      <vt:lpstr>Results</vt:lpstr>
      <vt:lpstr>Results</vt:lpstr>
      <vt:lpstr>Results</vt:lpstr>
      <vt:lpstr>Results</vt:lpstr>
      <vt:lpstr>Conclusion</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URL DETECTION</dc:title>
  <dc:creator>Lalit Kumar</dc:creator>
  <cp:lastModifiedBy>Lalit Kumar</cp:lastModifiedBy>
  <cp:revision>4</cp:revision>
  <dcterms:modified xsi:type="dcterms:W3CDTF">2024-06-10T14:02:47Z</dcterms:modified>
</cp:coreProperties>
</file>